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64" r:id="rId5"/>
    <p:sldId id="257" r:id="rId6"/>
    <p:sldId id="258" r:id="rId7"/>
    <p:sldId id="262" r:id="rId8"/>
    <p:sldId id="265" r:id="rId9"/>
    <p:sldId id="263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6146"/>
    <a:srgbClr val="F7F3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15"/>
    <p:restoredTop sz="96327"/>
  </p:normalViewPr>
  <p:slideViewPr>
    <p:cSldViewPr snapToGrid="0" showGuides="1">
      <p:cViewPr>
        <p:scale>
          <a:sx n="70" d="100"/>
          <a:sy n="70" d="100"/>
        </p:scale>
        <p:origin x="590" y="25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9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Berg, draußen, Luftfotografie, Vogelperspektive enthält.&#10;&#10;Automatisch generierte Beschreibung">
            <a:extLst>
              <a:ext uri="{FF2B5EF4-FFF2-40B4-BE49-F238E27FC236}">
                <a16:creationId xmlns:a16="http://schemas.microsoft.com/office/drawing/2014/main" id="{84290151-9997-D46E-6227-065C6CC79AE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10346" b="36862"/>
          <a:stretch/>
        </p:blipFill>
        <p:spPr>
          <a:xfrm>
            <a:off x="-1" y="-1"/>
            <a:ext cx="12192001" cy="5723137"/>
          </a:xfrm>
          <a:prstGeom prst="rect">
            <a:avLst/>
          </a:prstGeom>
        </p:spPr>
      </p:pic>
      <p:pic>
        <p:nvPicPr>
          <p:cNvPr id="7" name="Grafik 6" descr="Ein Bild, das Schrift, Grafiken, Logo, Grafikdesign enthält.&#10;&#10;Automatisch generierte Beschreibung">
            <a:extLst>
              <a:ext uri="{FF2B5EF4-FFF2-40B4-BE49-F238E27FC236}">
                <a16:creationId xmlns:a16="http://schemas.microsoft.com/office/drawing/2014/main" id="{F793BFEE-F352-5FDA-D365-831C528C59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1618" y="354458"/>
            <a:ext cx="1447475" cy="69227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7C4A97A-30F0-D0CA-D26D-D943E72DA0D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7651" y="2096309"/>
            <a:ext cx="7781924" cy="1750984"/>
          </a:xfrm>
        </p:spPr>
        <p:txBody>
          <a:bodyPr anchor="b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1">
                <a:solidFill>
                  <a:schemeClr val="bg1"/>
                </a:solidFill>
                <a:highlight>
                  <a:srgbClr val="4F6146"/>
                </a:highlight>
                <a:latin typeface="+mn-lt"/>
              </a:defRPr>
            </a:lvl1pPr>
          </a:lstStyle>
          <a:p>
            <a:r>
              <a:rPr lang="de-DE" dirty="0"/>
              <a:t>DIES IST EIN </a:t>
            </a:r>
            <a:br>
              <a:rPr lang="de-DE" dirty="0"/>
            </a:br>
            <a:r>
              <a:rPr lang="de-DE" dirty="0"/>
              <a:t>TYPOBLINDTEXT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06A5B4D-0BEA-4C6A-20EF-328B5899610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7650" y="4000499"/>
            <a:ext cx="7781925" cy="153352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Dies ist ein </a:t>
            </a:r>
            <a:r>
              <a:rPr lang="de-DE" dirty="0" err="1"/>
              <a:t>Typoblindtext</a:t>
            </a:r>
            <a:r>
              <a:rPr lang="de-DE" dirty="0"/>
              <a:t>. An ihm kann man sehen, ob alle Buchstaben da sind und wie sie aussehen.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32567BB8-D026-785A-A35D-7B7B4AE9BDE3}"/>
              </a:ext>
            </a:extLst>
          </p:cNvPr>
          <p:cNvSpPr/>
          <p:nvPr userDrawn="1"/>
        </p:nvSpPr>
        <p:spPr>
          <a:xfrm>
            <a:off x="1" y="5723136"/>
            <a:ext cx="12191999" cy="11348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" name="Grafik 19" descr="Ein Bild, das Text, Schrift, Screenshot enthält.&#10;&#10;Automatisch generierte Beschreibung">
            <a:extLst>
              <a:ext uri="{FF2B5EF4-FFF2-40B4-BE49-F238E27FC236}">
                <a16:creationId xmlns:a16="http://schemas.microsoft.com/office/drawing/2014/main" id="{71BDD21C-B633-015E-DC44-92D5C7FD45B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1513" y="5723136"/>
            <a:ext cx="6191573" cy="1134864"/>
          </a:xfrm>
          <a:prstGeom prst="rect">
            <a:avLst/>
          </a:prstGeom>
        </p:spPr>
      </p:pic>
      <p:pic>
        <p:nvPicPr>
          <p:cNvPr id="8" name="Grafik 7" descr="Ein Bild, das Grafiken, Schrift, Text, Logo enthält.&#10;&#10;Automatisch generierte Beschreibung">
            <a:extLst>
              <a:ext uri="{FF2B5EF4-FFF2-40B4-BE49-F238E27FC236}">
                <a16:creationId xmlns:a16="http://schemas.microsoft.com/office/drawing/2014/main" id="{E7BD7DE6-AD94-7AAB-F1EE-5F77D8899D3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964" y="5972311"/>
            <a:ext cx="636514" cy="6365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75D69391-0007-02B5-A945-1B13A145C633}"/>
              </a:ext>
            </a:extLst>
          </p:cNvPr>
          <p:cNvSpPr txBox="1"/>
          <p:nvPr userDrawn="1"/>
        </p:nvSpPr>
        <p:spPr>
          <a:xfrm>
            <a:off x="247650" y="6105902"/>
            <a:ext cx="2971793" cy="369332"/>
          </a:xfrm>
          <a:prstGeom prst="rect">
            <a:avLst/>
          </a:prstGeom>
          <a:solidFill>
            <a:srgbClr val="4F6146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800" kern="1200" dirty="0">
                <a:solidFill>
                  <a:srgbClr val="F7F3EB"/>
                </a:solidFill>
                <a:latin typeface="+mn-lt"/>
                <a:ea typeface="+mn-ea"/>
                <a:cs typeface="+mn-cs"/>
              </a:rPr>
              <a:t>Logo f</a:t>
            </a:r>
            <a:r>
              <a:rPr lang="de-DE" dirty="0">
                <a:solidFill>
                  <a:srgbClr val="F7F3EB"/>
                </a:solidFill>
              </a:rPr>
              <a:t>örderwerbende</a:t>
            </a:r>
            <a:r>
              <a:rPr lang="de-DE" dirty="0"/>
              <a:t> </a:t>
            </a:r>
            <a:r>
              <a:rPr lang="de-DE" dirty="0">
                <a:solidFill>
                  <a:srgbClr val="F7F3EB"/>
                </a:solidFill>
              </a:rPr>
              <a:t>Person</a:t>
            </a:r>
          </a:p>
        </p:txBody>
      </p:sp>
    </p:spTree>
    <p:extLst>
      <p:ext uri="{BB962C8B-B14F-4D97-AF65-F5344CB8AC3E}">
        <p14:creationId xmlns:p14="http://schemas.microsoft.com/office/powerpoint/2010/main" val="9452797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210032-FCD1-6107-C584-6A26FD81F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52693D0-E443-3FC3-7D23-EF533C5C78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A76BDF1-33C1-21CE-ABB2-15C47DA694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1430A52-9EBA-9ED9-AF34-F1BB1E0E45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4DA585B-6378-5699-BB0F-7C0E30C833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05A4508-D812-3B73-8773-C39145143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E1A47-1020-0E44-8519-FF23D35D88AF}" type="datetimeFigureOut">
              <a:rPr lang="de-DE" smtClean="0"/>
              <a:t>14.10.2024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9972C92-7A35-6451-FF11-447E1D27B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668DE01-4DF8-D278-D930-460E84AAE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64CE-B58A-FA4C-AAD3-D3DD405BE9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5276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0E329B-5A00-EA63-4ED8-D01169EE8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5D4E854-C50E-99AC-0B8F-F6EC98D0A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E1A47-1020-0E44-8519-FF23D35D88AF}" type="datetimeFigureOut">
              <a:rPr lang="de-DE" smtClean="0"/>
              <a:t>14.10.2024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2F3B93D-2D3A-0716-F29D-01A53C3B3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1EF2033-D98C-4E7B-1F11-FAD732588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64CE-B58A-FA4C-AAD3-D3DD405BE9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6373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751272E-F15A-3E25-9CBC-C3B191903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E1A47-1020-0E44-8519-FF23D35D88AF}" type="datetimeFigureOut">
              <a:rPr lang="de-DE" smtClean="0"/>
              <a:t>14.10.2024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063ADCB-967A-46A1-FCA9-C591F1955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5C89244-57B7-1C76-AFD3-DB99A2CCB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64CE-B58A-FA4C-AAD3-D3DD405BE9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91548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DF0EF3-914B-B465-9E85-D024E56B8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2726AD-EC83-F807-8213-0E7AF7B6D9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ABCE1D9-1813-F2AB-BEC8-26E353521B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271FF48-5702-8792-7D59-5B5259186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E1A47-1020-0E44-8519-FF23D35D88AF}" type="datetimeFigureOut">
              <a:rPr lang="de-DE" smtClean="0"/>
              <a:t>14.10.2024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A06F2B7-4CE7-2CD7-1C5B-96CE09A06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1EDDCF9-41AA-A0B7-55C1-9F28A26A4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64CE-B58A-FA4C-AAD3-D3DD405BE9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91012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8637B-F8C1-DB5B-ABE1-FBAE3C45E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0E43E28-E8C3-C219-8AAD-E0A64AC27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F85AFCA-6A84-2440-621C-DE15CB36F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E2E0BC-7961-6400-96D8-AF8DEC3FA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E1A47-1020-0E44-8519-FF23D35D88AF}" type="datetimeFigureOut">
              <a:rPr lang="de-DE" smtClean="0"/>
              <a:t>14.10.2024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DF7736D-07E8-1956-A404-0A5A32CF1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D9043E4-7841-65A7-753E-81BE36B66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64CE-B58A-FA4C-AAD3-D3DD405BE9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2489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B5358F-0672-0C12-1DB0-C87329CA1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ECF8F18-430A-8970-C0A4-8979CCB191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A4ECB47-0EF7-C5E6-7733-17AB66C57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E1A47-1020-0E44-8519-FF23D35D88AF}" type="datetimeFigureOut">
              <a:rPr lang="de-DE" smtClean="0"/>
              <a:t>14.10.2024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0407608-9DC8-9770-C80C-3B360D088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47D19A-91E4-D721-0687-04C87DD45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64CE-B58A-FA4C-AAD3-D3DD405BE9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836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4E9ADC3-36F2-1EF0-3994-C60BB0F99A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E9185AB-3329-93B7-56CA-4DF53AA494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74A440A-1226-D09A-2DC4-3734105DB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E1A47-1020-0E44-8519-FF23D35D88AF}" type="datetimeFigureOut">
              <a:rPr lang="de-DE" smtClean="0"/>
              <a:t>14.10.2024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4C193E-256B-D786-A043-48C8D88B5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77498E9-B157-FDAF-831B-843888A94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64CE-B58A-FA4C-AAD3-D3DD405BE9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8973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>
            <a:extLst>
              <a:ext uri="{FF2B5EF4-FFF2-40B4-BE49-F238E27FC236}">
                <a16:creationId xmlns:a16="http://schemas.microsoft.com/office/drawing/2014/main" id="{32567BB8-D026-785A-A35D-7B7B4AE9BDE3}"/>
              </a:ext>
            </a:extLst>
          </p:cNvPr>
          <p:cNvSpPr/>
          <p:nvPr userDrawn="1"/>
        </p:nvSpPr>
        <p:spPr>
          <a:xfrm>
            <a:off x="1" y="5723136"/>
            <a:ext cx="12192000" cy="11348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67EA90B6-0A75-5370-61C5-2A91EDA2DB9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7650" y="2096309"/>
            <a:ext cx="7781925" cy="1750984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bg1"/>
                </a:solidFill>
                <a:highlight>
                  <a:srgbClr val="4F6146"/>
                </a:highlight>
                <a:latin typeface="+mn-lt"/>
              </a:defRPr>
            </a:lvl1pPr>
          </a:lstStyle>
          <a:p>
            <a:r>
              <a:rPr lang="de-DE" dirty="0"/>
              <a:t>DIES IST EIN </a:t>
            </a:r>
            <a:br>
              <a:rPr lang="de-DE" dirty="0"/>
            </a:br>
            <a:r>
              <a:rPr lang="de-DE" dirty="0"/>
              <a:t>TYPOBLINDTEXT</a:t>
            </a:r>
          </a:p>
        </p:txBody>
      </p:sp>
      <p:sp>
        <p:nvSpPr>
          <p:cNvPr id="16" name="Untertitel 2">
            <a:extLst>
              <a:ext uri="{FF2B5EF4-FFF2-40B4-BE49-F238E27FC236}">
                <a16:creationId xmlns:a16="http://schemas.microsoft.com/office/drawing/2014/main" id="{0C21BB55-2DD1-3EF2-AC56-A4D10C61471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7650" y="4000499"/>
            <a:ext cx="7781925" cy="15335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Dies ist ein </a:t>
            </a:r>
            <a:r>
              <a:rPr lang="de-DE" dirty="0" err="1"/>
              <a:t>Typoblindtext</a:t>
            </a:r>
            <a:r>
              <a:rPr lang="de-DE" dirty="0"/>
              <a:t>. An ihm kann man sehen, ob alle Buchstaben da sind und wie sie aussehen.</a:t>
            </a:r>
          </a:p>
        </p:txBody>
      </p:sp>
      <p:pic>
        <p:nvPicPr>
          <p:cNvPr id="22" name="Grafik 21" descr="Ein Bild, das Schrift, Grafiken, Typografie, Grafikdesign enthält.&#10;&#10;Automatisch generierte Beschreibung">
            <a:extLst>
              <a:ext uri="{FF2B5EF4-FFF2-40B4-BE49-F238E27FC236}">
                <a16:creationId xmlns:a16="http://schemas.microsoft.com/office/drawing/2014/main" id="{8D8AC5CB-8AC9-0FCC-42A7-5549639910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0065" y="636519"/>
            <a:ext cx="1373310" cy="410210"/>
          </a:xfrm>
          <a:prstGeom prst="rect">
            <a:avLst/>
          </a:prstGeom>
        </p:spPr>
      </p:pic>
      <p:pic>
        <p:nvPicPr>
          <p:cNvPr id="4" name="Grafik 3" descr="Ein Bild, das Text, Schrift, Screenshot enthält.&#10;&#10;Automatisch generierte Beschreibung">
            <a:extLst>
              <a:ext uri="{FF2B5EF4-FFF2-40B4-BE49-F238E27FC236}">
                <a16:creationId xmlns:a16="http://schemas.microsoft.com/office/drawing/2014/main" id="{492274A7-F987-ABBA-C6CF-AB3BE9CD80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1513" y="5723136"/>
            <a:ext cx="6191573" cy="1134864"/>
          </a:xfrm>
          <a:prstGeom prst="rect">
            <a:avLst/>
          </a:prstGeom>
        </p:spPr>
      </p:pic>
      <p:pic>
        <p:nvPicPr>
          <p:cNvPr id="5" name="Grafik 4" descr="Ein Bild, das Grafiken, Schrift, Text, Logo enthält.&#10;&#10;Automatisch generierte Beschreibung">
            <a:extLst>
              <a:ext uri="{FF2B5EF4-FFF2-40B4-BE49-F238E27FC236}">
                <a16:creationId xmlns:a16="http://schemas.microsoft.com/office/drawing/2014/main" id="{405CD447-732A-6CC1-AD51-5DFBC74C9EF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964" y="5972311"/>
            <a:ext cx="636514" cy="6365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19EDEC14-C215-6346-CFAE-5AFB55D5179C}"/>
              </a:ext>
            </a:extLst>
          </p:cNvPr>
          <p:cNvSpPr txBox="1"/>
          <p:nvPr userDrawn="1"/>
        </p:nvSpPr>
        <p:spPr>
          <a:xfrm>
            <a:off x="247650" y="6105902"/>
            <a:ext cx="2971793" cy="369332"/>
          </a:xfrm>
          <a:prstGeom prst="rect">
            <a:avLst/>
          </a:prstGeom>
          <a:solidFill>
            <a:srgbClr val="4F6146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 </a:t>
            </a:r>
            <a:r>
              <a:rPr lang="de-DE" dirty="0">
                <a:solidFill>
                  <a:srgbClr val="F7F3EB"/>
                </a:solidFill>
              </a:rPr>
              <a:t>förderwerbende</a:t>
            </a:r>
            <a:r>
              <a:rPr lang="de-DE" dirty="0"/>
              <a:t> </a:t>
            </a:r>
            <a:r>
              <a:rPr lang="de-DE" dirty="0">
                <a:solidFill>
                  <a:srgbClr val="F7F3EB"/>
                </a:solidFill>
              </a:rPr>
              <a:t>Person</a:t>
            </a:r>
          </a:p>
        </p:txBody>
      </p:sp>
    </p:spTree>
    <p:extLst>
      <p:ext uri="{BB962C8B-B14F-4D97-AF65-F5344CB8AC3E}">
        <p14:creationId xmlns:p14="http://schemas.microsoft.com/office/powerpoint/2010/main" val="2269431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45B5B3E8-F026-9163-76F5-85B667AA83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32567BB8-D026-785A-A35D-7B7B4AE9BDE3}"/>
              </a:ext>
            </a:extLst>
          </p:cNvPr>
          <p:cNvSpPr/>
          <p:nvPr userDrawn="1"/>
        </p:nvSpPr>
        <p:spPr>
          <a:xfrm>
            <a:off x="1" y="5723136"/>
            <a:ext cx="12192000" cy="11348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67EA90B6-0A75-5370-61C5-2A91EDA2DB9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7650" y="2096309"/>
            <a:ext cx="7781925" cy="1750984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tx1"/>
                </a:solidFill>
                <a:highlight>
                  <a:srgbClr val="F7F3EB"/>
                </a:highlight>
                <a:latin typeface="+mn-lt"/>
              </a:defRPr>
            </a:lvl1pPr>
          </a:lstStyle>
          <a:p>
            <a:r>
              <a:rPr lang="de-DE" dirty="0"/>
              <a:t>DIES IST EIN </a:t>
            </a:r>
            <a:br>
              <a:rPr lang="de-DE" dirty="0"/>
            </a:br>
            <a:r>
              <a:rPr lang="de-DE" dirty="0"/>
              <a:t>TYPOBLINDTEXT</a:t>
            </a:r>
          </a:p>
        </p:txBody>
      </p:sp>
      <p:sp>
        <p:nvSpPr>
          <p:cNvPr id="16" name="Untertitel 2">
            <a:extLst>
              <a:ext uri="{FF2B5EF4-FFF2-40B4-BE49-F238E27FC236}">
                <a16:creationId xmlns:a16="http://schemas.microsoft.com/office/drawing/2014/main" id="{0C21BB55-2DD1-3EF2-AC56-A4D10C61471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7650" y="4000499"/>
            <a:ext cx="7781925" cy="15335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Dies ist ein </a:t>
            </a:r>
            <a:r>
              <a:rPr lang="de-DE" dirty="0" err="1"/>
              <a:t>Typoblindtext</a:t>
            </a:r>
            <a:r>
              <a:rPr lang="de-DE" dirty="0"/>
              <a:t>. An ihm kann man sehen, ob alle Buchstaben da sind und wie sie aussehen.</a:t>
            </a: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8D8AC5CB-8AC9-0FCC-42A7-5549639910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90065" y="636519"/>
            <a:ext cx="1373310" cy="410209"/>
          </a:xfrm>
          <a:prstGeom prst="rect">
            <a:avLst/>
          </a:prstGeom>
        </p:spPr>
      </p:pic>
      <p:pic>
        <p:nvPicPr>
          <p:cNvPr id="5" name="Grafik 4" descr="Ein Bild, das Text, Schrift, Screenshot enthält.&#10;&#10;Automatisch generierte Beschreibung">
            <a:extLst>
              <a:ext uri="{FF2B5EF4-FFF2-40B4-BE49-F238E27FC236}">
                <a16:creationId xmlns:a16="http://schemas.microsoft.com/office/drawing/2014/main" id="{EFA56ECE-DFC1-4729-EC50-87E72FC9E2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1513" y="5723136"/>
            <a:ext cx="6191573" cy="1134864"/>
          </a:xfrm>
          <a:prstGeom prst="rect">
            <a:avLst/>
          </a:prstGeom>
        </p:spPr>
      </p:pic>
      <p:pic>
        <p:nvPicPr>
          <p:cNvPr id="6" name="Grafik 5" descr="Ein Bild, das Grafiken, Schrift, Text, Logo enthält.&#10;&#10;Automatisch generierte Beschreibung">
            <a:extLst>
              <a:ext uri="{FF2B5EF4-FFF2-40B4-BE49-F238E27FC236}">
                <a16:creationId xmlns:a16="http://schemas.microsoft.com/office/drawing/2014/main" id="{A805DEDC-0F37-35EC-5C86-D84EF9885F2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964" y="5972311"/>
            <a:ext cx="636514" cy="6365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5E272D64-2FBB-7471-0F24-61003D8E12E7}"/>
              </a:ext>
            </a:extLst>
          </p:cNvPr>
          <p:cNvSpPr txBox="1"/>
          <p:nvPr userDrawn="1"/>
        </p:nvSpPr>
        <p:spPr>
          <a:xfrm>
            <a:off x="247650" y="6105902"/>
            <a:ext cx="2971793" cy="369332"/>
          </a:xfrm>
          <a:prstGeom prst="rect">
            <a:avLst/>
          </a:prstGeom>
          <a:solidFill>
            <a:srgbClr val="4F6146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 </a:t>
            </a:r>
            <a:r>
              <a:rPr lang="de-DE" dirty="0">
                <a:solidFill>
                  <a:srgbClr val="F7F3EB"/>
                </a:solidFill>
              </a:rPr>
              <a:t>förderwerbende</a:t>
            </a:r>
            <a:r>
              <a:rPr lang="de-DE" dirty="0"/>
              <a:t> </a:t>
            </a:r>
            <a:r>
              <a:rPr lang="de-DE" dirty="0">
                <a:solidFill>
                  <a:srgbClr val="F7F3EB"/>
                </a:solidFill>
              </a:rPr>
              <a:t>Person</a:t>
            </a:r>
          </a:p>
        </p:txBody>
      </p:sp>
    </p:spTree>
    <p:extLst>
      <p:ext uri="{BB962C8B-B14F-4D97-AF65-F5344CB8AC3E}">
        <p14:creationId xmlns:p14="http://schemas.microsoft.com/office/powerpoint/2010/main" val="696269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elfoli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444C4D0A-484E-8D0F-834D-D7ADB41AF9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41632" b="9294"/>
          <a:stretch/>
        </p:blipFill>
        <p:spPr>
          <a:xfrm>
            <a:off x="5076825" y="0"/>
            <a:ext cx="7115173" cy="6221481"/>
          </a:xfrm>
          <a:prstGeom prst="rect">
            <a:avLst/>
          </a:prstGeom>
        </p:spPr>
      </p:pic>
      <p:sp>
        <p:nvSpPr>
          <p:cNvPr id="21" name="Rechteck 20">
            <a:extLst>
              <a:ext uri="{FF2B5EF4-FFF2-40B4-BE49-F238E27FC236}">
                <a16:creationId xmlns:a16="http://schemas.microsoft.com/office/drawing/2014/main" id="{32567BB8-D026-785A-A35D-7B7B4AE9BDE3}"/>
              </a:ext>
            </a:extLst>
          </p:cNvPr>
          <p:cNvSpPr/>
          <p:nvPr userDrawn="1"/>
        </p:nvSpPr>
        <p:spPr>
          <a:xfrm>
            <a:off x="1" y="5723136"/>
            <a:ext cx="12192000" cy="11348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7F3E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67EA90B6-0A75-5370-61C5-2A91EDA2DB9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7650" y="2139663"/>
            <a:ext cx="6478003" cy="1419531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tx1"/>
                </a:solidFill>
                <a:highlight>
                  <a:srgbClr val="F7F3EB"/>
                </a:highlight>
                <a:latin typeface="+mn-lt"/>
              </a:defRPr>
            </a:lvl1pPr>
          </a:lstStyle>
          <a:p>
            <a:r>
              <a:rPr lang="de-DE" dirty="0"/>
              <a:t>DIES IST EIN </a:t>
            </a:r>
            <a:br>
              <a:rPr lang="de-DE" dirty="0"/>
            </a:br>
            <a:r>
              <a:rPr lang="de-DE" dirty="0"/>
              <a:t>TYPOBLINDTEXT</a:t>
            </a:r>
          </a:p>
        </p:txBody>
      </p:sp>
      <p:sp>
        <p:nvSpPr>
          <p:cNvPr id="16" name="Untertitel 2">
            <a:extLst>
              <a:ext uri="{FF2B5EF4-FFF2-40B4-BE49-F238E27FC236}">
                <a16:creationId xmlns:a16="http://schemas.microsoft.com/office/drawing/2014/main" id="{0C21BB55-2DD1-3EF2-AC56-A4D10C61471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7650" y="3712402"/>
            <a:ext cx="6478003" cy="917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F7F3EB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Dies ist ein </a:t>
            </a:r>
            <a:r>
              <a:rPr lang="de-DE" dirty="0" err="1"/>
              <a:t>Typoblindtext</a:t>
            </a:r>
            <a:r>
              <a:rPr lang="de-DE" dirty="0"/>
              <a:t>. An ihm kann man sehen, ob alle Buchstaben da sind und wie sie aussehen.</a:t>
            </a: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8D8AC5CB-8AC9-0FCC-42A7-55496399102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390065" y="636519"/>
            <a:ext cx="1373310" cy="410209"/>
          </a:xfrm>
          <a:prstGeom prst="rect">
            <a:avLst/>
          </a:prstGeom>
        </p:spPr>
      </p:pic>
      <p:pic>
        <p:nvPicPr>
          <p:cNvPr id="2" name="Grafik 1" descr="Ein Bild, das Text, Schrift, Screenshot enthält.&#10;&#10;Automatisch generierte Beschreibung">
            <a:extLst>
              <a:ext uri="{FF2B5EF4-FFF2-40B4-BE49-F238E27FC236}">
                <a16:creationId xmlns:a16="http://schemas.microsoft.com/office/drawing/2014/main" id="{110A1612-B605-2C96-7CCF-764E24261B6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866341" y="5723136"/>
            <a:ext cx="6191573" cy="1134864"/>
          </a:xfrm>
          <a:prstGeom prst="rect">
            <a:avLst/>
          </a:prstGeom>
        </p:spPr>
      </p:pic>
      <p:pic>
        <p:nvPicPr>
          <p:cNvPr id="3" name="Grafik 2" descr="Ein Bild, das Grafiken, Schrift, Text, Logo enthält.&#10;&#10;Automatisch generierte Beschreibung">
            <a:extLst>
              <a:ext uri="{FF2B5EF4-FFF2-40B4-BE49-F238E27FC236}">
                <a16:creationId xmlns:a16="http://schemas.microsoft.com/office/drawing/2014/main" id="{56A40AE4-0DF9-7A70-2456-DF99EE74F22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964" y="5972311"/>
            <a:ext cx="636514" cy="6365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5526FA48-BF3B-2660-4584-EAB793C721D8}"/>
              </a:ext>
            </a:extLst>
          </p:cNvPr>
          <p:cNvSpPr txBox="1"/>
          <p:nvPr userDrawn="1"/>
        </p:nvSpPr>
        <p:spPr>
          <a:xfrm>
            <a:off x="247650" y="6105902"/>
            <a:ext cx="2971793" cy="369332"/>
          </a:xfrm>
          <a:prstGeom prst="rect">
            <a:avLst/>
          </a:prstGeom>
          <a:solidFill>
            <a:srgbClr val="4F6146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 </a:t>
            </a:r>
            <a:r>
              <a:rPr lang="de-DE" dirty="0">
                <a:solidFill>
                  <a:srgbClr val="F7F3EB"/>
                </a:solidFill>
              </a:rPr>
              <a:t>förderwerbende</a:t>
            </a:r>
            <a:r>
              <a:rPr lang="de-DE" dirty="0"/>
              <a:t> </a:t>
            </a:r>
            <a:r>
              <a:rPr lang="de-DE" dirty="0">
                <a:solidFill>
                  <a:srgbClr val="F7F3EB"/>
                </a:solidFill>
              </a:rPr>
              <a:t>Person</a:t>
            </a:r>
          </a:p>
        </p:txBody>
      </p:sp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80035702-8C8D-5ABD-A032-32665ACC5E0D}"/>
              </a:ext>
            </a:extLst>
          </p:cNvPr>
          <p:cNvSpPr/>
          <p:nvPr userDrawn="1"/>
        </p:nvSpPr>
        <p:spPr>
          <a:xfrm>
            <a:off x="3855455" y="4987"/>
            <a:ext cx="2870200" cy="3295650"/>
          </a:xfrm>
          <a:custGeom>
            <a:avLst/>
            <a:gdLst>
              <a:gd name="connsiteX0" fmla="*/ 952500 w 2870200"/>
              <a:gd name="connsiteY0" fmla="*/ 0 h 3295650"/>
              <a:gd name="connsiteX1" fmla="*/ 1720850 w 2870200"/>
              <a:gd name="connsiteY1" fmla="*/ 0 h 3295650"/>
              <a:gd name="connsiteX2" fmla="*/ 2806700 w 2870200"/>
              <a:gd name="connsiteY2" fmla="*/ 1022350 h 3295650"/>
              <a:gd name="connsiteX3" fmla="*/ 2870200 w 2870200"/>
              <a:gd name="connsiteY3" fmla="*/ 1981200 h 3295650"/>
              <a:gd name="connsiteX4" fmla="*/ 2819400 w 2870200"/>
              <a:gd name="connsiteY4" fmla="*/ 3295650 h 3295650"/>
              <a:gd name="connsiteX5" fmla="*/ 0 w 2870200"/>
              <a:gd name="connsiteY5" fmla="*/ 1670050 h 3295650"/>
              <a:gd name="connsiteX6" fmla="*/ 908050 w 2870200"/>
              <a:gd name="connsiteY6" fmla="*/ 88900 h 3295650"/>
              <a:gd name="connsiteX7" fmla="*/ 952500 w 2870200"/>
              <a:gd name="connsiteY7" fmla="*/ 0 h 3295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70200" h="3295650">
                <a:moveTo>
                  <a:pt x="952500" y="0"/>
                </a:moveTo>
                <a:lnTo>
                  <a:pt x="1720850" y="0"/>
                </a:lnTo>
                <a:lnTo>
                  <a:pt x="2806700" y="1022350"/>
                </a:lnTo>
                <a:lnTo>
                  <a:pt x="2870200" y="1981200"/>
                </a:lnTo>
                <a:lnTo>
                  <a:pt x="2819400" y="3295650"/>
                </a:lnTo>
                <a:lnTo>
                  <a:pt x="0" y="1670050"/>
                </a:lnTo>
                <a:lnTo>
                  <a:pt x="908050" y="88900"/>
                </a:lnTo>
                <a:lnTo>
                  <a:pt x="952500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7DAF03CB-9CBC-C6A6-D4A6-3D6811201AA2}"/>
              </a:ext>
            </a:extLst>
          </p:cNvPr>
          <p:cNvSpPr/>
          <p:nvPr userDrawn="1"/>
        </p:nvSpPr>
        <p:spPr>
          <a:xfrm>
            <a:off x="4530090" y="4707136"/>
            <a:ext cx="2495550" cy="1016000"/>
          </a:xfrm>
          <a:custGeom>
            <a:avLst/>
            <a:gdLst>
              <a:gd name="connsiteX0" fmla="*/ 2489200 w 2495550"/>
              <a:gd name="connsiteY0" fmla="*/ 1016000 h 1016000"/>
              <a:gd name="connsiteX1" fmla="*/ 0 w 2495550"/>
              <a:gd name="connsiteY1" fmla="*/ 1016000 h 1016000"/>
              <a:gd name="connsiteX2" fmla="*/ 1136650 w 2495550"/>
              <a:gd name="connsiteY2" fmla="*/ 215900 h 1016000"/>
              <a:gd name="connsiteX3" fmla="*/ 2419350 w 2495550"/>
              <a:gd name="connsiteY3" fmla="*/ 0 h 1016000"/>
              <a:gd name="connsiteX4" fmla="*/ 2393950 w 2495550"/>
              <a:gd name="connsiteY4" fmla="*/ 692150 h 1016000"/>
              <a:gd name="connsiteX5" fmla="*/ 2495550 w 2495550"/>
              <a:gd name="connsiteY5" fmla="*/ 952500 h 1016000"/>
              <a:gd name="connsiteX6" fmla="*/ 2489200 w 2495550"/>
              <a:gd name="connsiteY6" fmla="*/ 1016000 h 10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95550" h="1016000">
                <a:moveTo>
                  <a:pt x="2489200" y="1016000"/>
                </a:moveTo>
                <a:lnTo>
                  <a:pt x="0" y="1016000"/>
                </a:lnTo>
                <a:lnTo>
                  <a:pt x="1136650" y="215900"/>
                </a:lnTo>
                <a:lnTo>
                  <a:pt x="2419350" y="0"/>
                </a:lnTo>
                <a:lnTo>
                  <a:pt x="2393950" y="692150"/>
                </a:lnTo>
                <a:lnTo>
                  <a:pt x="2495550" y="952500"/>
                </a:lnTo>
                <a:lnTo>
                  <a:pt x="2489200" y="1016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83382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Ein Bild, das Schrift, Grafiken, Logo, Grafikdesign enthält.&#10;&#10;Automatisch generierte Beschreibung">
            <a:extLst>
              <a:ext uri="{FF2B5EF4-FFF2-40B4-BE49-F238E27FC236}">
                <a16:creationId xmlns:a16="http://schemas.microsoft.com/office/drawing/2014/main" id="{2CA990F3-04A5-966A-8DA9-800EDE94B8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0541" y="363984"/>
            <a:ext cx="1447475" cy="692271"/>
          </a:xfrm>
          <a:prstGeom prst="rect">
            <a:avLst/>
          </a:prstGeom>
        </p:spPr>
      </p:pic>
      <p:sp>
        <p:nvSpPr>
          <p:cNvPr id="13" name="Untertitel 2">
            <a:extLst>
              <a:ext uri="{FF2B5EF4-FFF2-40B4-BE49-F238E27FC236}">
                <a16:creationId xmlns:a16="http://schemas.microsoft.com/office/drawing/2014/main" id="{4FB0F02F-66E4-4087-A555-C737965A371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47650" y="2876551"/>
            <a:ext cx="5610225" cy="2670234"/>
          </a:xfrm>
        </p:spPr>
        <p:txBody>
          <a:bodyPr>
            <a:norm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Dies ist ein </a:t>
            </a:r>
            <a:r>
              <a:rPr lang="de-DE" dirty="0" err="1"/>
              <a:t>Typoblindtext</a:t>
            </a:r>
            <a:r>
              <a:rPr lang="de-DE" dirty="0"/>
              <a:t>. An ihm kann man sehen, ob alle Buchstaben da sind und wie sie aussehen.</a:t>
            </a:r>
          </a:p>
          <a:p>
            <a:r>
              <a:rPr lang="de-DE" dirty="0"/>
              <a:t>An ihm kann man sehen, ob alle Buchstaben da sind und wie sie aussehen.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An ihm kann man sehen, ob alle Buchstaben da sind und wie sie aussehen.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An ihm kann man sehen, ob alle Buchstaben da sind und wie sie aussehen.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33644B35-9B02-F1D3-BFAE-3470E2C1AA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34127" y="1628776"/>
            <a:ext cx="5493889" cy="3918009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18934440-F332-C100-C220-8D91F10A47F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47651" y="1628775"/>
            <a:ext cx="5848350" cy="961515"/>
          </a:xfrm>
        </p:spPr>
        <p:txBody>
          <a:bodyPr anchor="b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>
                <a:solidFill>
                  <a:schemeClr val="bg1"/>
                </a:solidFill>
                <a:highlight>
                  <a:srgbClr val="4F6146"/>
                </a:highlight>
              </a:defRPr>
            </a:lvl1pPr>
          </a:lstStyle>
          <a:p>
            <a:r>
              <a:rPr lang="de-DE" dirty="0"/>
              <a:t>DIES IST EIN </a:t>
            </a:r>
            <a:br>
              <a:rPr lang="de-DE" dirty="0"/>
            </a:br>
            <a:r>
              <a:rPr lang="de-DE" dirty="0"/>
              <a:t>TYPOBLINDTEXT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6D50C48-5E94-CBA3-4A2B-B74FB5810FC9}"/>
              </a:ext>
            </a:extLst>
          </p:cNvPr>
          <p:cNvSpPr/>
          <p:nvPr userDrawn="1"/>
        </p:nvSpPr>
        <p:spPr>
          <a:xfrm>
            <a:off x="1" y="5723136"/>
            <a:ext cx="12192000" cy="11348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 descr="Ein Bild, das Text, Schrift, Screenshot enthält.&#10;&#10;Automatisch generierte Beschreibung">
            <a:extLst>
              <a:ext uri="{FF2B5EF4-FFF2-40B4-BE49-F238E27FC236}">
                <a16:creationId xmlns:a16="http://schemas.microsoft.com/office/drawing/2014/main" id="{25BF52E4-D6C0-A232-33E1-4394F20D2E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1513" y="5723136"/>
            <a:ext cx="6191573" cy="1134864"/>
          </a:xfrm>
          <a:prstGeom prst="rect">
            <a:avLst/>
          </a:prstGeom>
        </p:spPr>
      </p:pic>
      <p:pic>
        <p:nvPicPr>
          <p:cNvPr id="7" name="Grafik 6" descr="Ein Bild, das Grafiken, Schrift, Text, Logo enthält.&#10;&#10;Automatisch generierte Beschreibung">
            <a:extLst>
              <a:ext uri="{FF2B5EF4-FFF2-40B4-BE49-F238E27FC236}">
                <a16:creationId xmlns:a16="http://schemas.microsoft.com/office/drawing/2014/main" id="{52570435-99C7-7C7C-4731-9D4DC732C54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964" y="5972311"/>
            <a:ext cx="636514" cy="6365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8BF28333-9BDD-3F56-D9F9-43031889E6BD}"/>
              </a:ext>
            </a:extLst>
          </p:cNvPr>
          <p:cNvSpPr txBox="1"/>
          <p:nvPr userDrawn="1"/>
        </p:nvSpPr>
        <p:spPr>
          <a:xfrm>
            <a:off x="247650" y="6105902"/>
            <a:ext cx="2971793" cy="369332"/>
          </a:xfrm>
          <a:prstGeom prst="rect">
            <a:avLst/>
          </a:prstGeom>
          <a:solidFill>
            <a:srgbClr val="4F6146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 </a:t>
            </a:r>
            <a:r>
              <a:rPr lang="de-DE" dirty="0">
                <a:solidFill>
                  <a:schemeClr val="bg2"/>
                </a:solidFill>
              </a:rPr>
              <a:t>Logo </a:t>
            </a:r>
            <a:r>
              <a:rPr lang="de-DE" dirty="0">
                <a:solidFill>
                  <a:srgbClr val="F7F3EB"/>
                </a:solidFill>
              </a:rPr>
              <a:t>förderwerbende</a:t>
            </a:r>
            <a:r>
              <a:rPr lang="de-DE" dirty="0"/>
              <a:t> </a:t>
            </a:r>
            <a:r>
              <a:rPr lang="de-DE" dirty="0">
                <a:solidFill>
                  <a:srgbClr val="F7F3EB"/>
                </a:solidFill>
              </a:rPr>
              <a:t>Person</a:t>
            </a:r>
          </a:p>
        </p:txBody>
      </p:sp>
    </p:spTree>
    <p:extLst>
      <p:ext uri="{BB962C8B-B14F-4D97-AF65-F5344CB8AC3E}">
        <p14:creationId xmlns:p14="http://schemas.microsoft.com/office/powerpoint/2010/main" val="1102443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Ein Bild, das Schrift, Grafiken, Logo, Grafikdesign enthält.&#10;&#10;Automatisch generierte Beschreibung">
            <a:extLst>
              <a:ext uri="{FF2B5EF4-FFF2-40B4-BE49-F238E27FC236}">
                <a16:creationId xmlns:a16="http://schemas.microsoft.com/office/drawing/2014/main" id="{2CA990F3-04A5-966A-8DA9-800EDE94B8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0541" y="363984"/>
            <a:ext cx="1447475" cy="692271"/>
          </a:xfrm>
          <a:prstGeom prst="rect">
            <a:avLst/>
          </a:prstGeom>
        </p:spPr>
      </p:pic>
      <p:sp>
        <p:nvSpPr>
          <p:cNvPr id="13" name="Untertitel 2">
            <a:extLst>
              <a:ext uri="{FF2B5EF4-FFF2-40B4-BE49-F238E27FC236}">
                <a16:creationId xmlns:a16="http://schemas.microsoft.com/office/drawing/2014/main" id="{4FB0F02F-66E4-4087-A555-C737965A371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34129" y="2876551"/>
            <a:ext cx="5493888" cy="2687488"/>
          </a:xfrm>
        </p:spPr>
        <p:txBody>
          <a:bodyPr>
            <a:norm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500">
                <a:solidFill>
                  <a:schemeClr val="tx1"/>
                </a:solidFill>
                <a:latin typeface="Calibri 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Dies ist ein </a:t>
            </a:r>
            <a:r>
              <a:rPr lang="de-DE" dirty="0" err="1"/>
              <a:t>Typoblindtext</a:t>
            </a:r>
            <a:r>
              <a:rPr lang="de-DE" dirty="0"/>
              <a:t>. An ihm kann man sehen, ob alle Buchstaben da sind und wie sie aussehen.</a:t>
            </a:r>
          </a:p>
          <a:p>
            <a:r>
              <a:rPr lang="de-DE" dirty="0"/>
              <a:t>An ihm kann man sehen, ob alle Buchstaben da sind und wie sie aussehen.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An ihm kann man sehen, ob alle Buchstaben da sind und wie sie aussehen.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An ihm kann man sehen, ob alle Buchstaben da sind und wie sie aussehen.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33644B35-9B02-F1D3-BFAE-3470E2C1AA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3984" y="1628777"/>
            <a:ext cx="5493889" cy="3935262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77B73D-4C33-43F0-2BB0-163DBDE0EA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43650" y="1628775"/>
            <a:ext cx="5493888" cy="961515"/>
          </a:xfrm>
        </p:spPr>
        <p:txBody>
          <a:bodyPr anchor="b">
            <a:normAutofit/>
          </a:bodyPr>
          <a:lstStyle>
            <a:lvl1pPr algn="l">
              <a:defRPr sz="3000" b="1">
                <a:solidFill>
                  <a:schemeClr val="bg1"/>
                </a:solidFill>
                <a:highlight>
                  <a:srgbClr val="4F6146"/>
                </a:highlight>
                <a:latin typeface="+mn-lt"/>
              </a:defRPr>
            </a:lvl1pPr>
          </a:lstStyle>
          <a:p>
            <a:r>
              <a:rPr lang="de-DE" dirty="0"/>
              <a:t>DIES IST EIN </a:t>
            </a:r>
            <a:br>
              <a:rPr lang="de-DE" dirty="0"/>
            </a:br>
            <a:r>
              <a:rPr lang="de-DE" dirty="0"/>
              <a:t>TYPOBLINDTEXT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5374C7DE-AC7E-9D1C-6830-02BB5FEEEB6B}"/>
              </a:ext>
            </a:extLst>
          </p:cNvPr>
          <p:cNvSpPr/>
          <p:nvPr userDrawn="1"/>
        </p:nvSpPr>
        <p:spPr>
          <a:xfrm>
            <a:off x="1" y="5723136"/>
            <a:ext cx="12192000" cy="11348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 descr="Ein Bild, das Text, Schrift, Screenshot enthält.&#10;&#10;Automatisch generierte Beschreibung">
            <a:extLst>
              <a:ext uri="{FF2B5EF4-FFF2-40B4-BE49-F238E27FC236}">
                <a16:creationId xmlns:a16="http://schemas.microsoft.com/office/drawing/2014/main" id="{699851C1-9535-CDB5-E984-84485AA694E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1513" y="5723136"/>
            <a:ext cx="6191573" cy="1134864"/>
          </a:xfrm>
          <a:prstGeom prst="rect">
            <a:avLst/>
          </a:prstGeom>
        </p:spPr>
      </p:pic>
      <p:pic>
        <p:nvPicPr>
          <p:cNvPr id="8" name="Grafik 7" descr="Ein Bild, das Grafiken, Schrift, Text, Logo enthält.&#10;&#10;Automatisch generierte Beschreibung">
            <a:extLst>
              <a:ext uri="{FF2B5EF4-FFF2-40B4-BE49-F238E27FC236}">
                <a16:creationId xmlns:a16="http://schemas.microsoft.com/office/drawing/2014/main" id="{0DCA2F5D-6A72-D6D2-E9B5-8EA7D0D2660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964" y="5972311"/>
            <a:ext cx="636514" cy="6365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FD0736D2-D562-78FF-B1C7-3B3E4A9C04D9}"/>
              </a:ext>
            </a:extLst>
          </p:cNvPr>
          <p:cNvSpPr txBox="1"/>
          <p:nvPr userDrawn="1"/>
        </p:nvSpPr>
        <p:spPr>
          <a:xfrm>
            <a:off x="247650" y="6105902"/>
            <a:ext cx="2971793" cy="369332"/>
          </a:xfrm>
          <a:prstGeom prst="rect">
            <a:avLst/>
          </a:prstGeom>
          <a:solidFill>
            <a:srgbClr val="4F6146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 </a:t>
            </a:r>
            <a:r>
              <a:rPr lang="de-DE" dirty="0">
                <a:solidFill>
                  <a:schemeClr val="bg2"/>
                </a:solidFill>
              </a:rPr>
              <a:t>Logo</a:t>
            </a:r>
            <a:r>
              <a:rPr lang="de-DE" dirty="0"/>
              <a:t> </a:t>
            </a:r>
            <a:r>
              <a:rPr lang="de-DE" dirty="0">
                <a:solidFill>
                  <a:srgbClr val="F7F3EB"/>
                </a:solidFill>
              </a:rPr>
              <a:t>förderwerbende</a:t>
            </a:r>
            <a:r>
              <a:rPr lang="de-DE" dirty="0"/>
              <a:t> </a:t>
            </a:r>
            <a:r>
              <a:rPr lang="de-DE" dirty="0">
                <a:solidFill>
                  <a:srgbClr val="F7F3EB"/>
                </a:solidFill>
              </a:rPr>
              <a:t>Person</a:t>
            </a:r>
          </a:p>
        </p:txBody>
      </p:sp>
    </p:spTree>
    <p:extLst>
      <p:ext uri="{BB962C8B-B14F-4D97-AF65-F5344CB8AC3E}">
        <p14:creationId xmlns:p14="http://schemas.microsoft.com/office/powerpoint/2010/main" val="3340280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C4A97A-30F0-D0CA-D26D-D943E72DA0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06A5B4D-0BEA-4C6A-20EF-328B589961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C25AFEC-759E-4728-BC44-5B4C7A4AF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E1A47-1020-0E44-8519-FF23D35D88AF}" type="datetimeFigureOut">
              <a:rPr lang="de-DE" smtClean="0"/>
              <a:t>14.10.2024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AD453B3-C428-490C-DF2C-7890DB931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506E42C-8F0A-BF1D-9B84-1174BE5A1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64CE-B58A-FA4C-AAD3-D3DD405BE9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72836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3DE4FA-6A13-96C8-B8BF-E2BFF359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E5AEBF-805B-14C8-0DB6-2F9CBCAE4F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65C9F5-B475-E78D-14AC-B4D58F71A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E1A47-1020-0E44-8519-FF23D35D88AF}" type="datetimeFigureOut">
              <a:rPr lang="de-DE" smtClean="0"/>
              <a:t>14.10.2024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EFEAB35-4815-C627-8FB3-E5DF069C6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77B980-6898-B882-27E4-48F309728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64CE-B58A-FA4C-AAD3-D3DD405BE9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769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F1F237-136F-99B3-BF63-365D2EC92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39E4F93-D532-D209-EDDC-EFA5E1C99B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2E2342-CE54-37EC-A827-99346A784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E1A47-1020-0E44-8519-FF23D35D88AF}" type="datetimeFigureOut">
              <a:rPr lang="de-DE" smtClean="0"/>
              <a:t>14.10.2024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DACAAF6-1C48-C232-707A-EC11A566A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73DA15-2C4F-6F68-498F-C549C9684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64CE-B58A-FA4C-AAD3-D3DD405BE9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1796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44D457C-8BDB-426E-BE89-F5473EF16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E838FA4-C904-712E-A9EB-DF4EDCCA8F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DCA0BA-1A44-A18D-5247-F415055C64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E1A47-1020-0E44-8519-FF23D35D88AF}" type="datetimeFigureOut">
              <a:rPr lang="de-DE" smtClean="0"/>
              <a:t>14.10.2024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A50473D-DF5C-5EB5-0F28-1EF22DCD14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A1AD52-1B43-50B8-D99A-DE0F840E44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964CE-B58A-FA4C-AAD3-D3DD405BE9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231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3" r:id="rId3"/>
    <p:sldLayoutId id="2147483667" r:id="rId4"/>
    <p:sldLayoutId id="2147483652" r:id="rId5"/>
    <p:sldLayoutId id="2147483662" r:id="rId6"/>
    <p:sldLayoutId id="2147483660" r:id="rId7"/>
    <p:sldLayoutId id="2147483650" r:id="rId8"/>
    <p:sldLayoutId id="2147483651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Neulis Neue" pitchFamily="2" charset="77"/>
          <a:ea typeface="Helvetica Neue" panose="02000503000000020004" pitchFamily="2" charset="0"/>
          <a:cs typeface="Helvetica Neue" panose="02000503000000020004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Neulis Neue" pitchFamily="2" charset="77"/>
          <a:ea typeface="Helvetica Neue" panose="02000503000000020004" pitchFamily="2" charset="0"/>
          <a:cs typeface="Helvetica Neue" panose="02000503000000020004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Neulis Neue" pitchFamily="2" charset="77"/>
          <a:ea typeface="Helvetica Neue" panose="02000503000000020004" pitchFamily="2" charset="0"/>
          <a:cs typeface="Helvetica Neue" panose="02000503000000020004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Neulis Neue" pitchFamily="2" charset="77"/>
          <a:ea typeface="Helvetica Neue" panose="02000503000000020004" pitchFamily="2" charset="0"/>
          <a:cs typeface="Helvetica Neue" panose="02000503000000020004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Neulis Neue" pitchFamily="2" charset="77"/>
          <a:ea typeface="Helvetica Neue" panose="02000503000000020004" pitchFamily="2" charset="0"/>
          <a:cs typeface="Helvetica Neue" panose="02000503000000020004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Neulis Neue" pitchFamily="2" charset="77"/>
          <a:ea typeface="Helvetica Neue" panose="02000503000000020004" pitchFamily="2" charset="0"/>
          <a:cs typeface="Helvetica Neue" panose="02000503000000020004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CD1FD1-ED4F-FC89-B675-D56D473DEB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934" y="2327823"/>
            <a:ext cx="7895686" cy="1811457"/>
          </a:xfrm>
        </p:spPr>
        <p:txBody>
          <a:bodyPr>
            <a:normAutofit/>
          </a:bodyPr>
          <a:lstStyle/>
          <a:p>
            <a:r>
              <a:rPr lang="de-DE" sz="3600" dirty="0">
                <a:solidFill>
                  <a:srgbClr val="4F6146"/>
                </a:solidFill>
                <a:highlight>
                  <a:srgbClr val="F7F3EB"/>
                </a:highlight>
                <a:latin typeface="+mn-lt"/>
              </a:rPr>
              <a:t>Projekt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05CA3E8-B30E-6081-50BB-9B04FD5B0F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0934" y="4292674"/>
            <a:ext cx="5590815" cy="1323122"/>
          </a:xfrm>
        </p:spPr>
        <p:txBody>
          <a:bodyPr>
            <a:normAutofit/>
          </a:bodyPr>
          <a:lstStyle/>
          <a:p>
            <a:r>
              <a:rPr lang="de-DE" sz="2100" b="1" dirty="0">
                <a:solidFill>
                  <a:srgbClr val="F7F3EB"/>
                </a:solidFill>
              </a:rPr>
              <a:t>Projektträger</a:t>
            </a:r>
          </a:p>
          <a:p>
            <a:r>
              <a:rPr lang="de-DE" sz="1600" dirty="0">
                <a:solidFill>
                  <a:srgbClr val="F7F3EB"/>
                </a:solidFill>
              </a:rPr>
              <a:t>LE-77-05-BML-UMSETZUNG-2024 | Antragsnummer</a:t>
            </a:r>
          </a:p>
          <a:p>
            <a:r>
              <a:rPr lang="de-DE" sz="1400" dirty="0">
                <a:solidFill>
                  <a:srgbClr val="F7F3EB"/>
                </a:solidFill>
              </a:rPr>
              <a:t>Ansprechperson:</a:t>
            </a:r>
          </a:p>
          <a:p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75B71D0-D6DA-7D25-B6F4-195A1F9304F6}"/>
              </a:ext>
            </a:extLst>
          </p:cNvPr>
          <p:cNvSpPr txBox="1"/>
          <p:nvPr/>
        </p:nvSpPr>
        <p:spPr>
          <a:xfrm rot="16200000">
            <a:off x="10406692" y="3970416"/>
            <a:ext cx="307531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>
                <a:solidFill>
                  <a:srgbClr val="FFFFFF"/>
                </a:solidFill>
                <a:latin typeface="Neulis Neue"/>
                <a:ea typeface="Calibri" panose="020F0502020204030204" pitchFamily="34" charset="0"/>
                <a:cs typeface="Calibri Light" panose="020F0302020204030204" pitchFamily="34" charset="0"/>
              </a:rPr>
              <a:t>Mur © </a:t>
            </a:r>
            <a:r>
              <a:rPr lang="de-DE" sz="800" dirty="0" err="1">
                <a:solidFill>
                  <a:srgbClr val="FFFFFF"/>
                </a:solidFill>
                <a:latin typeface="Neulis Neue"/>
                <a:ea typeface="Calibri" panose="020F0502020204030204" pitchFamily="34" charset="0"/>
                <a:cs typeface="Calibri Light" panose="020F0302020204030204" pitchFamily="34" charset="0"/>
              </a:rPr>
              <a:t>Wirestock</a:t>
            </a:r>
            <a:r>
              <a:rPr lang="de-DE" sz="800" dirty="0">
                <a:solidFill>
                  <a:srgbClr val="FFFFFF"/>
                </a:solidFill>
                <a:latin typeface="Neulis Neue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lang="de-DE" sz="800" dirty="0" err="1">
                <a:solidFill>
                  <a:srgbClr val="FFFFFF"/>
                </a:solidFill>
                <a:latin typeface="Neulis Neue"/>
                <a:ea typeface="Calibri" panose="020F0502020204030204" pitchFamily="34" charset="0"/>
                <a:cs typeface="Calibri Light" panose="020F0302020204030204" pitchFamily="34" charset="0"/>
              </a:rPr>
              <a:t>Creators</a:t>
            </a:r>
            <a:r>
              <a:rPr lang="de-DE" sz="800" dirty="0">
                <a:solidFill>
                  <a:srgbClr val="FFFFFF"/>
                </a:solidFill>
                <a:latin typeface="Neulis Neue"/>
                <a:ea typeface="Calibri" panose="020F0502020204030204" pitchFamily="34" charset="0"/>
                <a:cs typeface="Calibri Light" panose="020F0302020204030204" pitchFamily="34" charset="0"/>
              </a:rPr>
              <a:t>  Shutterstock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lis Neu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4537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E6ECFD6C-44D7-2F24-B226-69977F6896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34128" y="2876551"/>
            <a:ext cx="5606859" cy="2687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/>
              <a:t>Geplante Projektlaufzeit</a:t>
            </a:r>
            <a:r>
              <a:rPr lang="de-DE" dirty="0"/>
              <a:t>: </a:t>
            </a:r>
            <a:br>
              <a:rPr lang="de-DE" dirty="0"/>
            </a:br>
            <a:r>
              <a:rPr lang="de-DE" dirty="0"/>
              <a:t>xx.xx.202x – xx.xx.202x (ca. xx Monate) </a:t>
            </a:r>
          </a:p>
          <a:p>
            <a:pPr marL="0" indent="0">
              <a:buNone/>
            </a:pPr>
            <a:r>
              <a:rPr lang="de-DE" b="1" dirty="0"/>
              <a:t>Aktionsfeld LES Grazer Bergland</a:t>
            </a:r>
            <a:r>
              <a:rPr lang="de-DE" dirty="0"/>
              <a:t>: </a:t>
            </a:r>
            <a:br>
              <a:rPr lang="de-DE" dirty="0"/>
            </a:br>
            <a:r>
              <a:rPr lang="de-DE" dirty="0"/>
              <a:t>z.B. Steigerung der Wertschöpfung (lt. Antrag) </a:t>
            </a:r>
            <a:endParaRPr lang="de-DE" sz="1700" dirty="0"/>
          </a:p>
          <a:p>
            <a:pPr marL="0" indent="0">
              <a:buNone/>
            </a:pPr>
            <a:r>
              <a:rPr lang="de-DE" b="1" dirty="0" err="1"/>
              <a:t>Projektpartner:innen</a:t>
            </a:r>
            <a:r>
              <a:rPr lang="de-DE" b="1" dirty="0"/>
              <a:t>: </a:t>
            </a:r>
          </a:p>
          <a:p>
            <a:pPr marL="0" indent="0">
              <a:buNone/>
            </a:pPr>
            <a:r>
              <a:rPr lang="de-DE" b="1" dirty="0">
                <a:solidFill>
                  <a:srgbClr val="4F6146"/>
                </a:solidFill>
              </a:rPr>
              <a:t>Zielgruppe(n):</a:t>
            </a:r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6148786-086E-7526-591B-B1292EF890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>
                <a:solidFill>
                  <a:srgbClr val="F7F3EB"/>
                </a:solidFill>
                <a:highlight>
                  <a:srgbClr val="4F6146"/>
                </a:highlight>
                <a:latin typeface="+mn-lt"/>
              </a:rPr>
              <a:t>Projektüberblick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65087F6-338A-E440-31A3-01F4D59F9091}"/>
              </a:ext>
            </a:extLst>
          </p:cNvPr>
          <p:cNvSpPr txBox="1"/>
          <p:nvPr/>
        </p:nvSpPr>
        <p:spPr>
          <a:xfrm>
            <a:off x="5783324" y="2809875"/>
            <a:ext cx="338554" cy="2820839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de-DE" sz="1000" dirty="0"/>
              <a:t>(c) TV Erlebnisregion Graz, Burg Rabenstein </a:t>
            </a:r>
          </a:p>
        </p:txBody>
      </p:sp>
      <p:pic>
        <p:nvPicPr>
          <p:cNvPr id="7" name="Bildplatzhalter 6" descr="Ein Bild, das draußen, Baum, Landschaft, Himmel enthält.&#10;&#10;Automatisch generierte Beschreibung">
            <a:extLst>
              <a:ext uri="{FF2B5EF4-FFF2-40B4-BE49-F238E27FC236}">
                <a16:creationId xmlns:a16="http://schemas.microsoft.com/office/drawing/2014/main" id="{BDB4B022-198E-2F13-5503-27B4AF2C809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44" b="22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55650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E6ECFD6C-44D7-2F24-B226-69977F6896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b="1" dirty="0"/>
              <a:t>Beantragte förderfähige Kosten: </a:t>
            </a:r>
            <a:r>
              <a:rPr lang="de-DE" dirty="0"/>
              <a:t>€ </a:t>
            </a:r>
            <a:r>
              <a:rPr lang="de-DE" dirty="0" err="1"/>
              <a:t>xx.xxx,xx</a:t>
            </a:r>
            <a:r>
              <a:rPr lang="de-DE" dirty="0"/>
              <a:t> brutto</a:t>
            </a:r>
          </a:p>
          <a:p>
            <a:pPr marL="171450" lvl="1" algn="l"/>
            <a:br>
              <a:rPr lang="de-DE" sz="300" b="1" dirty="0"/>
            </a:br>
            <a:r>
              <a:rPr lang="de-DE" sz="1500" dirty="0">
                <a:latin typeface="+mn-lt"/>
              </a:rPr>
              <a:t>Sachkosten: € </a:t>
            </a:r>
            <a:r>
              <a:rPr lang="de-DE" sz="1500" dirty="0" err="1">
                <a:latin typeface="+mn-lt"/>
              </a:rPr>
              <a:t>xx.xxx,xx</a:t>
            </a:r>
            <a:r>
              <a:rPr lang="de-DE" sz="1500" dirty="0">
                <a:latin typeface="+mn-lt"/>
              </a:rPr>
              <a:t> brutto </a:t>
            </a:r>
          </a:p>
          <a:p>
            <a:pPr marL="171450" lvl="1" algn="l"/>
            <a:r>
              <a:rPr lang="de-DE" sz="1500" dirty="0">
                <a:latin typeface="+mn-lt"/>
              </a:rPr>
              <a:t>Personalkosten: € </a:t>
            </a:r>
            <a:r>
              <a:rPr lang="de-DE" sz="1500" dirty="0" err="1">
                <a:latin typeface="+mn-lt"/>
              </a:rPr>
              <a:t>x.xxx,xx</a:t>
            </a:r>
            <a:endParaRPr lang="de-DE" sz="1500" dirty="0">
              <a:latin typeface="+mn-lt"/>
            </a:endParaRPr>
          </a:p>
          <a:p>
            <a:pPr marL="171450" lvl="1" algn="l"/>
            <a:r>
              <a:rPr lang="de-DE" sz="1500" dirty="0">
                <a:latin typeface="+mn-lt"/>
              </a:rPr>
              <a:t>Investitionskosten: € </a:t>
            </a:r>
            <a:r>
              <a:rPr lang="de-DE" sz="1500" dirty="0" err="1">
                <a:latin typeface="+mn-lt"/>
              </a:rPr>
              <a:t>xx.xxx,xx</a:t>
            </a:r>
            <a:r>
              <a:rPr lang="de-DE" sz="1500" dirty="0">
                <a:latin typeface="+mn-lt"/>
              </a:rPr>
              <a:t> brutto</a:t>
            </a:r>
          </a:p>
          <a:p>
            <a:pPr marL="0" indent="0">
              <a:buNone/>
            </a:pPr>
            <a:r>
              <a:rPr lang="de-DE" b="1" dirty="0"/>
              <a:t>Voraussichtlicher Förderbetrag: </a:t>
            </a:r>
            <a:br>
              <a:rPr lang="de-DE" b="1" dirty="0"/>
            </a:br>
            <a:r>
              <a:rPr lang="de-DE" dirty="0"/>
              <a:t>xx % 	€ </a:t>
            </a:r>
            <a:r>
              <a:rPr lang="de-DE" dirty="0" err="1"/>
              <a:t>xx.xxx,xx</a:t>
            </a:r>
            <a:r>
              <a:rPr lang="de-DE" dirty="0"/>
              <a:t> brutto</a:t>
            </a:r>
          </a:p>
          <a:p>
            <a:pPr marL="0" indent="0">
              <a:buNone/>
            </a:pPr>
            <a:r>
              <a:rPr lang="de-DE" b="1" dirty="0"/>
              <a:t>Erforderlicher Finanzierungsbedarf:  </a:t>
            </a:r>
            <a:br>
              <a:rPr lang="de-DE" dirty="0"/>
            </a:br>
            <a:r>
              <a:rPr lang="de-DE" dirty="0"/>
              <a:t>xx %	€ </a:t>
            </a:r>
            <a:r>
              <a:rPr lang="de-DE" dirty="0" err="1"/>
              <a:t>xx.xxx,xx</a:t>
            </a:r>
            <a:r>
              <a:rPr lang="de-DE" dirty="0"/>
              <a:t> brutto</a:t>
            </a:r>
          </a:p>
          <a:p>
            <a:pPr marL="0" indent="0">
              <a:buNone/>
            </a:pPr>
            <a:r>
              <a:rPr lang="de-DE" dirty="0"/>
              <a:t>Die Vorfinanzierung des Projekts erfolgt über xxx.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6148786-086E-7526-591B-B1292EF890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>
                <a:solidFill>
                  <a:srgbClr val="F7F3EB"/>
                </a:solidFill>
                <a:highlight>
                  <a:srgbClr val="4F6146"/>
                </a:highlight>
              </a:rPr>
              <a:t>Projektüberblick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8B6E0D5-96E1-CBAC-C5DF-1AB5CABD55C8}"/>
              </a:ext>
            </a:extLst>
          </p:cNvPr>
          <p:cNvSpPr txBox="1"/>
          <p:nvPr/>
        </p:nvSpPr>
        <p:spPr>
          <a:xfrm>
            <a:off x="5783324" y="2809875"/>
            <a:ext cx="338554" cy="2820839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de-DE" sz="1000" dirty="0"/>
              <a:t>© Pater Martin – Stift Rein, Sonnenaufgang </a:t>
            </a:r>
          </a:p>
        </p:txBody>
      </p:sp>
      <p:pic>
        <p:nvPicPr>
          <p:cNvPr id="9" name="Bildplatzhalter 8" descr="Ein Bild, das Wolke, draußen, Himmel, Gras enthält.&#10;&#10;Automatisch generierte Beschreibung">
            <a:extLst>
              <a:ext uri="{FF2B5EF4-FFF2-40B4-BE49-F238E27FC236}">
                <a16:creationId xmlns:a16="http://schemas.microsoft.com/office/drawing/2014/main" id="{DDD920BA-00E2-EAD3-2E43-C4EABB49E76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14187" b="141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79600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7E52FD-594E-0F2A-FBFB-A0599D668E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7650" y="1323976"/>
            <a:ext cx="7781925" cy="1750984"/>
          </a:xfrm>
        </p:spPr>
        <p:txBody>
          <a:bodyPr/>
          <a:lstStyle/>
          <a:p>
            <a:r>
              <a:rPr lang="de-DE" dirty="0">
                <a:solidFill>
                  <a:srgbClr val="F7F3EB"/>
                </a:solidFill>
                <a:highlight>
                  <a:srgbClr val="4F6146"/>
                </a:highlight>
              </a:rPr>
              <a:t>Projektinhalt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3E9D502-77C7-A351-C314-049589ABFA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7650" y="3218834"/>
            <a:ext cx="8844592" cy="2315190"/>
          </a:xfrm>
        </p:spPr>
        <p:txBody>
          <a:bodyPr>
            <a:noAutofit/>
          </a:bodyPr>
          <a:lstStyle/>
          <a:p>
            <a:pPr>
              <a:lnSpc>
                <a:spcPts val="1600"/>
              </a:lnSpc>
            </a:pP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3071876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7E52FD-594E-0F2A-FBFB-A0599D668E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6468" y="1167216"/>
            <a:ext cx="7781925" cy="993340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rgbClr val="F7F3EB"/>
                </a:solidFill>
                <a:highlight>
                  <a:srgbClr val="4F6146"/>
                </a:highlight>
              </a:rPr>
              <a:t>Arbeitspaket(e)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3E9D502-77C7-A351-C314-049589ABFA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4105" y="2326272"/>
            <a:ext cx="7704288" cy="2848386"/>
          </a:xfrm>
        </p:spPr>
        <p:txBody>
          <a:bodyPr>
            <a:normAutofit/>
          </a:bodyPr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8045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785BDB-8632-6823-E07F-CB3A85F795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>
                <a:solidFill>
                  <a:srgbClr val="4F6146"/>
                </a:solidFill>
                <a:highlight>
                  <a:srgbClr val="F7F3EB"/>
                </a:highlight>
              </a:rPr>
              <a:t>Zielsetzung(en)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6C06C3A3-B007-1C67-163C-E623A21E26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888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785BDB-8632-6823-E07F-CB3A85F795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>
                <a:solidFill>
                  <a:srgbClr val="4F6146"/>
                </a:solidFill>
                <a:highlight>
                  <a:srgbClr val="F7F3EB"/>
                </a:highlight>
                <a:latin typeface="+mn-lt"/>
              </a:rPr>
              <a:t>Output(s) und Indikatoren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5D0B4412-5800-4BCF-E011-03ACF8D487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55024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>
            <a:extLst>
              <a:ext uri="{FF2B5EF4-FFF2-40B4-BE49-F238E27FC236}">
                <a16:creationId xmlns:a16="http://schemas.microsoft.com/office/drawing/2014/main" id="{E6ECFD6C-44D7-2F24-B226-69977F6896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34128" y="2876551"/>
            <a:ext cx="5606859" cy="26874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6148786-086E-7526-591B-B1292EF890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>
                <a:solidFill>
                  <a:srgbClr val="F7F3EB"/>
                </a:solidFill>
                <a:highlight>
                  <a:srgbClr val="4F6146"/>
                </a:highlight>
              </a:rPr>
              <a:t>Zusammenfassung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65087F6-338A-E440-31A3-01F4D59F9091}"/>
              </a:ext>
            </a:extLst>
          </p:cNvPr>
          <p:cNvSpPr txBox="1"/>
          <p:nvPr/>
        </p:nvSpPr>
        <p:spPr>
          <a:xfrm>
            <a:off x="5783324" y="2809875"/>
            <a:ext cx="338554" cy="2820839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de-DE" sz="1000" dirty="0"/>
              <a:t>(c) TV Erlebnisregion Graz, Burg Rabenstein </a:t>
            </a:r>
          </a:p>
        </p:txBody>
      </p:sp>
      <p:pic>
        <p:nvPicPr>
          <p:cNvPr id="7" name="Bildplatzhalter 6" descr="Ein Bild, das draußen, Baum, Landschaft, Himmel enthält.&#10;&#10;Automatisch generierte Beschreibung">
            <a:extLst>
              <a:ext uri="{FF2B5EF4-FFF2-40B4-BE49-F238E27FC236}">
                <a16:creationId xmlns:a16="http://schemas.microsoft.com/office/drawing/2014/main" id="{BDB4B022-198E-2F13-5503-27B4AF2C809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44" b="22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3483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09621A6B-0322-3B65-EA18-592B37400DFF}"/>
              </a:ext>
            </a:extLst>
          </p:cNvPr>
          <p:cNvSpPr txBox="1"/>
          <p:nvPr/>
        </p:nvSpPr>
        <p:spPr>
          <a:xfrm rot="16200000">
            <a:off x="10406692" y="3970416"/>
            <a:ext cx="307531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lis Neue"/>
                <a:ea typeface="Calibri" panose="020F0502020204030204" pitchFamily="34" charset="0"/>
                <a:cs typeface="Calibri Light" panose="020F0302020204030204" pitchFamily="34" charset="0"/>
              </a:rPr>
              <a:t>Mur © </a:t>
            </a:r>
            <a:r>
              <a:rPr kumimoji="0" lang="de-DE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lis Neue"/>
                <a:ea typeface="Calibri" panose="020F0502020204030204" pitchFamily="34" charset="0"/>
                <a:cs typeface="Calibri Light" panose="020F0302020204030204" pitchFamily="34" charset="0"/>
              </a:rPr>
              <a:t>Wirestock</a:t>
            </a: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lis Neue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de-DE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lis Neue"/>
                <a:ea typeface="Calibri" panose="020F0502020204030204" pitchFamily="34" charset="0"/>
                <a:cs typeface="Calibri Light" panose="020F0302020204030204" pitchFamily="34" charset="0"/>
              </a:rPr>
              <a:t>Creators</a:t>
            </a: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lis Neue"/>
                <a:ea typeface="Calibri" panose="020F0502020204030204" pitchFamily="34" charset="0"/>
                <a:cs typeface="Calibri Light" panose="020F0302020204030204" pitchFamily="34" charset="0"/>
              </a:rPr>
              <a:t>  Shutterstock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lis Neue"/>
              <a:ea typeface="+mn-ea"/>
              <a:cs typeface="+mn-cs"/>
            </a:endParaRP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2D15A16A-B011-C163-58B6-98FDB5B23B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2155" y="3045214"/>
            <a:ext cx="7895686" cy="1811457"/>
          </a:xfrm>
        </p:spPr>
        <p:txBody>
          <a:bodyPr>
            <a:normAutofit/>
          </a:bodyPr>
          <a:lstStyle/>
          <a:p>
            <a:r>
              <a:rPr lang="de-DE" sz="3600" dirty="0">
                <a:solidFill>
                  <a:srgbClr val="4F6146"/>
                </a:solidFill>
                <a:highlight>
                  <a:srgbClr val="F7F3EB"/>
                </a:highlight>
              </a:rPr>
              <a:t>Projekttitel</a:t>
            </a:r>
          </a:p>
        </p:txBody>
      </p:sp>
    </p:spTree>
    <p:extLst>
      <p:ext uri="{BB962C8B-B14F-4D97-AF65-F5344CB8AC3E}">
        <p14:creationId xmlns:p14="http://schemas.microsoft.com/office/powerpoint/2010/main" val="3049507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Grazer Bergland">
      <a:dk1>
        <a:srgbClr val="4F6045"/>
      </a:dk1>
      <a:lt1>
        <a:srgbClr val="F7F3EB"/>
      </a:lt1>
      <a:dk2>
        <a:srgbClr val="212121"/>
      </a:dk2>
      <a:lt2>
        <a:srgbClr val="FFFFFF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9EBF8B"/>
      </a:hlink>
      <a:folHlink>
        <a:srgbClr val="CEC9C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183</Words>
  <Application>Microsoft Office PowerPoint</Application>
  <PresentationFormat>Breitbild</PresentationFormat>
  <Paragraphs>31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</vt:lpstr>
      <vt:lpstr>Neulis Neue</vt:lpstr>
      <vt:lpstr>Office</vt:lpstr>
      <vt:lpstr>Projekt</vt:lpstr>
      <vt:lpstr>Projektüberblick</vt:lpstr>
      <vt:lpstr>Projektüberblick</vt:lpstr>
      <vt:lpstr>Projektinhalt</vt:lpstr>
      <vt:lpstr>Arbeitspaket(e)</vt:lpstr>
      <vt:lpstr>Zielsetzung(en)</vt:lpstr>
      <vt:lpstr>Output(s) und Indikatoren</vt:lpstr>
      <vt:lpstr>Zusammenfassung</vt:lpstr>
      <vt:lpstr>Projekttitel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Daniel Fuchs</dc:creator>
  <cp:lastModifiedBy>Verena Denk-Seidl - Regionalmanagement Steirischer Zentralraum</cp:lastModifiedBy>
  <cp:revision>27</cp:revision>
  <dcterms:created xsi:type="dcterms:W3CDTF">2024-02-26T14:38:12Z</dcterms:created>
  <dcterms:modified xsi:type="dcterms:W3CDTF">2024-10-14T11:17:32Z</dcterms:modified>
</cp:coreProperties>
</file>